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318" r:id="rId3"/>
    <p:sldId id="297" r:id="rId4"/>
    <p:sldId id="319" r:id="rId5"/>
    <p:sldId id="298" r:id="rId6"/>
    <p:sldId id="299" r:id="rId7"/>
    <p:sldId id="300" r:id="rId8"/>
    <p:sldId id="302" r:id="rId9"/>
    <p:sldId id="304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271" r:id="rId19"/>
    <p:sldId id="279" r:id="rId20"/>
    <p:sldId id="273" r:id="rId21"/>
    <p:sldId id="315" r:id="rId22"/>
    <p:sldId id="316" r:id="rId23"/>
    <p:sldId id="317" r:id="rId24"/>
    <p:sldId id="287" r:id="rId25"/>
    <p:sldId id="314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9"/>
    <p:restoredTop sz="94710"/>
  </p:normalViewPr>
  <p:slideViewPr>
    <p:cSldViewPr snapToGrid="0">
      <p:cViewPr>
        <p:scale>
          <a:sx n="140" d="100"/>
          <a:sy n="140" d="100"/>
        </p:scale>
        <p:origin x="45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C90AD-913B-FA42-AE4E-02DF748B5EA1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4287F-CD10-B248-9836-50AD88638D0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976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600" b="1" dirty="0"/>
              <a:t>1- Josué 22:5 / Lucas 9:23</a:t>
            </a:r>
          </a:p>
          <a:p>
            <a:endParaRPr lang="pt-BR" sz="1600" b="1" dirty="0"/>
          </a:p>
          <a:p>
            <a:r>
              <a:rPr lang="pt-BR" sz="2400" b="0" dirty="0"/>
              <a:t>“Mas tenham o maior cuidado em guardar o mandamento e a lei que Moisés, servo do Senhor, lhes ordenou: que vocês </a:t>
            </a:r>
            <a:r>
              <a:rPr lang="pt-BR" sz="2400" b="1" dirty="0"/>
              <a:t>amem</a:t>
            </a:r>
            <a:r>
              <a:rPr lang="pt-BR" sz="2400" b="0" dirty="0"/>
              <a:t> o Senhor, seu Deus, </a:t>
            </a:r>
            <a:r>
              <a:rPr lang="pt-BR" sz="2400" b="1" dirty="0"/>
              <a:t>andem</a:t>
            </a:r>
            <a:r>
              <a:rPr lang="pt-BR" sz="2400" b="0" dirty="0"/>
              <a:t> em todos os seus caminhos, </a:t>
            </a:r>
            <a:r>
              <a:rPr lang="pt-BR" sz="2400" b="1" dirty="0"/>
              <a:t>guardem</a:t>
            </a:r>
            <a:r>
              <a:rPr lang="pt-BR" sz="2400" b="0" dirty="0"/>
              <a:t> os seus mandamentos, </a:t>
            </a:r>
            <a:r>
              <a:rPr lang="pt-BR" sz="2400" b="1" dirty="0"/>
              <a:t>sejam fiéis </a:t>
            </a:r>
            <a:r>
              <a:rPr lang="pt-BR" sz="2400" b="0" dirty="0"/>
              <a:t>a ele e o </a:t>
            </a:r>
            <a:r>
              <a:rPr lang="pt-BR" sz="2400" b="1" dirty="0"/>
              <a:t>sirvam</a:t>
            </a:r>
            <a:r>
              <a:rPr lang="pt-BR" sz="2400" b="0" dirty="0"/>
              <a:t> de todo o coração e de toda a alma.”</a:t>
            </a:r>
          </a:p>
          <a:p>
            <a:endParaRPr lang="pt-BR" sz="1600" b="1" dirty="0"/>
          </a:p>
          <a:p>
            <a:endParaRPr lang="pt-BR" sz="1600" b="1" dirty="0"/>
          </a:p>
          <a:p>
            <a:r>
              <a:rPr lang="pt-BR" sz="1600" b="1" dirty="0"/>
              <a:t>2- Frase de </a:t>
            </a:r>
            <a:r>
              <a:rPr lang="pt-BR" sz="1600" b="1" dirty="0" err="1"/>
              <a:t>Spurgeon</a:t>
            </a:r>
            <a:endParaRPr lang="pt-BR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4287F-CD10-B248-9836-50AD88638D0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227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Ponto 1: Sophia Muller </a:t>
            </a:r>
          </a:p>
          <a:p>
            <a:endParaRPr lang="pt-BR" b="1" dirty="0"/>
          </a:p>
          <a:p>
            <a:r>
              <a:rPr lang="pt-BR" b="1" dirty="0"/>
              <a:t>Ponto 2: Contar a experiência do Jairo em Discipulado comigo. A mensagem de Salvação proclamada por nós chega a lugares inimagináveis.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4287F-CD10-B248-9836-50AD88638D0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426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Ponto 2: Contar caso da </a:t>
            </a:r>
            <a:r>
              <a:rPr lang="pt-BR" b="1" dirty="0" err="1"/>
              <a:t>Zayda</a:t>
            </a:r>
            <a:r>
              <a:rPr lang="pt-BR" b="1" dirty="0"/>
              <a:t> e o Anjo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4287F-CD10-B248-9836-50AD88638D0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962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4287F-CD10-B248-9836-50AD88638D0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684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600" b="1" dirty="0"/>
              <a:t>1- RM 3:23</a:t>
            </a:r>
          </a:p>
          <a:p>
            <a:endParaRPr lang="pt-BR" sz="1600" b="1" dirty="0"/>
          </a:p>
          <a:p>
            <a:r>
              <a:rPr lang="pt-BR" sz="1600" b="1" dirty="0"/>
              <a:t>2- </a:t>
            </a:r>
            <a:r>
              <a:rPr lang="pt-BR" sz="1600" b="1" dirty="0" err="1"/>
              <a:t>Rm</a:t>
            </a:r>
            <a:r>
              <a:rPr lang="pt-BR" sz="1600" b="1" dirty="0"/>
              <a:t> 6:23</a:t>
            </a:r>
          </a:p>
          <a:p>
            <a:endParaRPr lang="pt-BR" sz="16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/>
              <a:t>3- </a:t>
            </a:r>
            <a:r>
              <a:rPr lang="pt-BR" sz="1600" b="1" dirty="0" err="1"/>
              <a:t>Éfesios</a:t>
            </a:r>
            <a:r>
              <a:rPr lang="pt-BR" sz="1600" b="1" dirty="0"/>
              <a:t> 2:8-9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6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/>
              <a:t>4- 1 </a:t>
            </a:r>
            <a:r>
              <a:rPr lang="pt-BR" sz="1600" b="1" dirty="0" err="1"/>
              <a:t>Corintios</a:t>
            </a:r>
            <a:r>
              <a:rPr lang="pt-BR" sz="1600" b="1" dirty="0"/>
              <a:t> 15 / </a:t>
            </a:r>
            <a:r>
              <a:rPr lang="pt-BR" sz="1600" b="1" dirty="0" err="1"/>
              <a:t>Rm</a:t>
            </a:r>
            <a:r>
              <a:rPr lang="pt-BR" sz="1600" b="1" dirty="0"/>
              <a:t> 10:9</a:t>
            </a:r>
          </a:p>
          <a:p>
            <a:endParaRPr lang="pt-BR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4287F-CD10-B248-9836-50AD88638D0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181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600" b="1" dirty="0"/>
              <a:t>Ponto 2: Aproveite as oportunidades - Caso do Carlos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4287F-CD10-B248-9836-50AD88638D0A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7891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CF1E-0AFF-89D5-0A6A-8FD5CAB53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32EF47-1477-53D5-81DB-6581D9278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95FEA-6073-5409-6DBC-17B19D045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8DAC-6798-BF49-81DF-87722B62C828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470F2-833C-F16C-DECB-9B8EC150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113EF-E897-E084-C02B-A7F844C0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C953-B292-D14F-BAB5-D22F6C0328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04106-1DBA-AE81-23CC-5C5EB0E54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61092D-8AAE-F0AC-D146-6A462D7E2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A7CF3-F751-D3B3-2ADF-6C64010A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8DAC-6798-BF49-81DF-87722B62C828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D2287-A3C5-F6FE-A79F-0AD9BC7A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B3AC4-5BF4-CFAE-C68D-732E3D5F5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C953-B292-D14F-BAB5-D22F6C0328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13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40630D-85BB-413D-1CCE-90835E327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4E096-D90F-B582-4139-E8D0A0013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EF214-DA41-2499-F934-CACC495C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8DAC-6798-BF49-81DF-87722B62C828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94F90-0544-C998-C51C-F258BF32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C88EB-99F3-B9CA-D31B-D04C6D358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C953-B292-D14F-BAB5-D22F6C0328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45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2603F-0CFD-6158-609A-98931F854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3C9F-D0F5-F92D-BD0E-0D78987C4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7174E-C5C3-F66A-F7BB-4B9FEB061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8DAC-6798-BF49-81DF-87722B62C828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4984F-D680-D605-2EBF-D9CC3F5C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62547-5DFB-CB21-E473-F457EC36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C953-B292-D14F-BAB5-D22F6C0328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6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A87DA-BE9F-AA73-1E75-92F0CA3A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A3415-BEDF-6935-209C-AA2A59552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A75C0-78E4-FF11-4A28-8365D47F6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8DAC-6798-BF49-81DF-87722B62C828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980DE-6FF3-AC83-4359-E6F55ECF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5460C-9934-D251-518B-6C980236C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C953-B292-D14F-BAB5-D22F6C0328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254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80-D16D-F617-B518-BAA7B8003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5FB93-D33E-8FF8-3467-49D41C412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70EC9-C30A-2492-FFCB-FCF52DF3C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93904-E4BB-5A9F-4BFC-8BB33DF51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8DAC-6798-BF49-81DF-87722B62C828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1CD76-A409-8862-7390-8817D174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69E0D-4510-D209-D7B0-A2D1C7C2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C953-B292-D14F-BAB5-D22F6C0328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31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14649-9F29-0041-7F28-F042E9BE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29B58-9B5E-7C01-CB23-F8B956B80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E7ABC-8D8B-CD2A-9492-FE088C9C7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0A865-90D3-473E-DC90-C0CDF1A6D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2DE45-4884-53FC-2E17-AA49BA954C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9AC2B4-9400-39F2-DDCD-CB818E191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8DAC-6798-BF49-81DF-87722B62C828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3ABFF5-D96A-DAAA-2B45-A9547511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1BF31-EFCC-3BDE-4F29-65E215B1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C953-B292-D14F-BAB5-D22F6C0328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591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D834F-8B27-C737-B892-CB0FB5BA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5395A-3D2A-6CCE-583D-10489CF40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8DAC-6798-BF49-81DF-87722B62C828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FC13F1-A0E2-A1F5-0210-4331A215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DBDC6-7B23-7FB7-DEF9-4526D584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C953-B292-D14F-BAB5-D22F6C0328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79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EBA560-6DF5-DE34-28B9-2CFFB3EC5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8DAC-6798-BF49-81DF-87722B62C828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A7611-523A-C750-9F5D-DD7070EAF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47190-53AB-D027-9781-92CB3092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C953-B292-D14F-BAB5-D22F6C0328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649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F80EA-39FF-52E9-CD52-2DA57E1B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5F9B8-1D26-EB31-789D-AA2B00DB4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964D5-CDD4-CC74-A492-B97A420A6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3DB3A-45FD-F2C5-51A4-F86AAB36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8DAC-6798-BF49-81DF-87722B62C828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7A5B9-965E-B777-744B-F494F46F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E2A67-17FA-80D2-28A5-81E5B1752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C953-B292-D14F-BAB5-D22F6C0328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257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787D-BEA2-9E3C-EB0D-5396689A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ED9AA1-480D-A93A-86AA-AC93375C5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DB4E6-B1E0-9C68-7599-857DDCADD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204AF-CD2D-2988-C175-7797DBC3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8DAC-6798-BF49-81DF-87722B62C828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834F8-52F1-CE63-C665-D6E6D63AE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7A535-7461-EC6C-759B-BC3C03879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C953-B292-D14F-BAB5-D22F6C0328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861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BF0CE1-7536-1C8A-32F7-1BDFFB5F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5ED9-CC29-31CB-8CE5-D9373A2A2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A5875-0532-0490-5A5E-547573580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DF8DAC-6798-BF49-81DF-87722B62C828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295B2-076E-DA6A-4B26-6B2543C45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269C6-BD96-76CE-A99F-B92502862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4AC953-B292-D14F-BAB5-D22F6C0328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43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9" name="Rectangle 106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88211-8761-D122-C672-2390B3934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665" y="2900191"/>
            <a:ext cx="4036334" cy="2387600"/>
          </a:xfrm>
        </p:spPr>
        <p:txBody>
          <a:bodyPr anchor="t">
            <a:normAutofit/>
          </a:bodyPr>
          <a:lstStyle/>
          <a:p>
            <a:pPr algn="l"/>
            <a:r>
              <a:rPr lang="pt-BR" sz="5000" b="1" dirty="0">
                <a:solidFill>
                  <a:schemeClr val="accent4">
                    <a:lumMod val="75000"/>
                  </a:schemeClr>
                </a:solidFill>
              </a:rPr>
              <a:t>Apresentação</a:t>
            </a:r>
          </a:p>
        </p:txBody>
      </p: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72" name="Rectangle 107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Rectangle 107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Rectangle 107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6" name="Rectangle 107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8" name="Rectangle 107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B87FF4E-8C55-296D-02B1-4E036E4B2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614" y="5415879"/>
            <a:ext cx="3901462" cy="1035781"/>
          </a:xfrm>
        </p:spPr>
        <p:txBody>
          <a:bodyPr>
            <a:normAutofit/>
          </a:bodyPr>
          <a:lstStyle/>
          <a:p>
            <a:r>
              <a:rPr lang="pt-BR" sz="1800" b="1" dirty="0">
                <a:solidFill>
                  <a:schemeClr val="accent4">
                    <a:lumMod val="75000"/>
                  </a:schemeClr>
                </a:solidFill>
              </a:rPr>
              <a:t>Pr. Kleiton, Daniela, Cristian, Giovana e Nicolas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FBDF9FB-DF1E-BFF9-7320-98E00CC54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381" y="1657430"/>
            <a:ext cx="5884530" cy="33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CBB19-F22D-9F80-3EC1-DF3391DE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pt-BR" sz="4800" b="1" dirty="0">
                <a:solidFill>
                  <a:schemeClr val="accent4">
                    <a:lumMod val="75000"/>
                  </a:schemeClr>
                </a:solidFill>
              </a:rPr>
              <a:t>1- Pulseiras das cores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CFF69-BB6D-FF59-0C09-59919B9C0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pt-BR" sz="2800" b="1" dirty="0">
                <a:solidFill>
                  <a:schemeClr val="accent4">
                    <a:lumMod val="75000"/>
                  </a:schemeClr>
                </a:solidFill>
              </a:rPr>
              <a:t>Procure vídeos no Youtube.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30 Kits Pulseira Plano Da Salvação Livro Sem Palavras | MercadoLivre">
            <a:extLst>
              <a:ext uri="{FF2B5EF4-FFF2-40B4-BE49-F238E27FC236}">
                <a16:creationId xmlns:a16="http://schemas.microsoft.com/office/drawing/2014/main" id="{0D98CBBB-A229-9CA8-C834-710383518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31991" y="2871813"/>
            <a:ext cx="3304788" cy="33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6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CBB19-F22D-9F80-3EC1-DF3391DE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pt-BR" sz="4800" b="1" dirty="0">
                <a:solidFill>
                  <a:schemeClr val="accent4">
                    <a:lumMod val="75000"/>
                  </a:schemeClr>
                </a:solidFill>
              </a:rPr>
              <a:t>2- A história da humanidade</a:t>
            </a:r>
            <a:endParaRPr lang="pt-BR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CFF69-BB6D-FF59-0C09-59919B9C0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pt-BR" sz="3200" b="1" dirty="0">
                <a:solidFill>
                  <a:schemeClr val="accent4">
                    <a:lumMod val="75000"/>
                  </a:schemeClr>
                </a:solidFill>
              </a:rPr>
              <a:t>Criação –</a:t>
            </a:r>
            <a:r>
              <a:rPr lang="pt-BR" sz="3200" dirty="0">
                <a:solidFill>
                  <a:schemeClr val="accent4">
                    <a:lumMod val="75000"/>
                  </a:schemeClr>
                </a:solidFill>
              </a:rPr>
              <a:t> Gênesis 1, 2</a:t>
            </a:r>
          </a:p>
          <a:p>
            <a:pPr>
              <a:lnSpc>
                <a:spcPct val="150000"/>
              </a:lnSpc>
            </a:pPr>
            <a:r>
              <a:rPr lang="pt-BR" sz="3200" b="1" dirty="0">
                <a:solidFill>
                  <a:schemeClr val="accent4">
                    <a:lumMod val="75000"/>
                  </a:schemeClr>
                </a:solidFill>
              </a:rPr>
              <a:t>Queda –</a:t>
            </a:r>
            <a:r>
              <a:rPr lang="pt-BR" sz="3200" dirty="0">
                <a:solidFill>
                  <a:schemeClr val="accent4">
                    <a:lumMod val="75000"/>
                  </a:schemeClr>
                </a:solidFill>
              </a:rPr>
              <a:t> Genesis 3 </a:t>
            </a:r>
          </a:p>
          <a:p>
            <a:pPr>
              <a:lnSpc>
                <a:spcPct val="150000"/>
              </a:lnSpc>
            </a:pPr>
            <a:r>
              <a:rPr lang="pt-BR" sz="3200" b="1" dirty="0">
                <a:solidFill>
                  <a:schemeClr val="accent4">
                    <a:lumMod val="75000"/>
                  </a:schemeClr>
                </a:solidFill>
              </a:rPr>
              <a:t>Redenção –</a:t>
            </a:r>
            <a:r>
              <a:rPr lang="pt-BR" sz="3200" dirty="0">
                <a:solidFill>
                  <a:schemeClr val="accent4">
                    <a:lumMod val="75000"/>
                  </a:schemeClr>
                </a:solidFill>
              </a:rPr>
              <a:t> Evangelhos </a:t>
            </a:r>
          </a:p>
          <a:p>
            <a:pPr>
              <a:lnSpc>
                <a:spcPct val="150000"/>
              </a:lnSpc>
            </a:pPr>
            <a:r>
              <a:rPr lang="pt-BR" sz="3200" b="1" dirty="0">
                <a:solidFill>
                  <a:schemeClr val="accent4">
                    <a:lumMod val="75000"/>
                  </a:schemeClr>
                </a:solidFill>
              </a:rPr>
              <a:t>Consumação –</a:t>
            </a:r>
            <a:r>
              <a:rPr lang="pt-BR" sz="3200" dirty="0">
                <a:solidFill>
                  <a:schemeClr val="accent4">
                    <a:lumMod val="75000"/>
                  </a:schemeClr>
                </a:solidFill>
              </a:rPr>
              <a:t> Apocalipse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4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CBB19-F22D-9F80-3EC1-DF3391DE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pt-BR" sz="4800" b="1" dirty="0">
                <a:solidFill>
                  <a:schemeClr val="accent4">
                    <a:lumMod val="75000"/>
                  </a:schemeClr>
                </a:solidFill>
              </a:rPr>
              <a:t>3- Os 4 Versos</a:t>
            </a:r>
            <a:endParaRPr lang="pt-BR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CFF69-BB6D-FF59-0C09-59919B9C0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31" y="3003604"/>
            <a:ext cx="9941319" cy="3338017"/>
          </a:xfrm>
        </p:spPr>
        <p:txBody>
          <a:bodyPr anchor="ctr">
            <a:normAutofit fontScale="85000" lnSpcReduction="2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Romanos 3:23 -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  Todos pecaram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Romanos 6:23 –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 O pecado tem um preço que deve ser pago.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Romanos 5:8 –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 Jesus pagou de maneira substitutiva nossos pecados na cruz.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Romanos 10:9 –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 Confesse Jesus Cristo como seu Senhor e Salvador pessoal e que ele ressuscitou dentre os mortos. </a:t>
            </a:r>
          </a:p>
          <a:p>
            <a:pPr>
              <a:lnSpc>
                <a:spcPct val="150000"/>
              </a:lnSpc>
            </a:pPr>
            <a:endParaRPr lang="pt-BR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3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719DE-5D91-2E0E-9DFA-8EA6C499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1- Verso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81C29-E56F-19B1-6F8D-8473FAD5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Romanos 3:23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book with text on it&#10;&#10;Description automatically generated">
            <a:extLst>
              <a:ext uri="{FF2B5EF4-FFF2-40B4-BE49-F238E27FC236}">
                <a16:creationId xmlns:a16="http://schemas.microsoft.com/office/drawing/2014/main" id="{4F34325C-B63C-302F-E4E0-5F2834BA8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" r="26887"/>
          <a:stretch/>
        </p:blipFill>
        <p:spPr>
          <a:xfrm rot="5400000">
            <a:off x="6071927" y="631623"/>
            <a:ext cx="5237131" cy="55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60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719DE-5D91-2E0E-9DFA-8EA6C499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2- Verso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81C29-E56F-19B1-6F8D-8473FAD5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809" y="817569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Romanos 6:23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age of a book&#10;&#10;Description automatically generated">
            <a:extLst>
              <a:ext uri="{FF2B5EF4-FFF2-40B4-BE49-F238E27FC236}">
                <a16:creationId xmlns:a16="http://schemas.microsoft.com/office/drawing/2014/main" id="{DC978460-4D28-5F18-DA99-C9B3C4815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0" t="19468" r="55627" b="17078"/>
          <a:stretch/>
        </p:blipFill>
        <p:spPr>
          <a:xfrm rot="5400000">
            <a:off x="6649965" y="623671"/>
            <a:ext cx="4081054" cy="553600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00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719DE-5D91-2E0E-9DFA-8EA6C499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5400" b="1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- Verso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81C29-E56F-19B1-6F8D-8473FAD5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Romanos 5:8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age of a newspaper&#10;&#10;Description automatically generated">
            <a:extLst>
              <a:ext uri="{FF2B5EF4-FFF2-40B4-BE49-F238E27FC236}">
                <a16:creationId xmlns:a16="http://schemas.microsoft.com/office/drawing/2014/main" id="{5F2CBA44-4A77-3F54-4D40-98FB07431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7" t="15904" r="47138" b="17197"/>
          <a:stretch/>
        </p:blipFill>
        <p:spPr>
          <a:xfrm rot="5400000">
            <a:off x="6765966" y="631623"/>
            <a:ext cx="3849053" cy="55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88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719DE-5D91-2E0E-9DFA-8EA6C499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4- Verso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81C29-E56F-19B1-6F8D-8473FAD5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Romanos 10:9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age of a book&#10;&#10;Description automatically generated">
            <a:extLst>
              <a:ext uri="{FF2B5EF4-FFF2-40B4-BE49-F238E27FC236}">
                <a16:creationId xmlns:a16="http://schemas.microsoft.com/office/drawing/2014/main" id="{06AAA0E8-6B09-7EBC-8787-53C133F6C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57" t="4216" r="34585" b="30999"/>
          <a:stretch/>
        </p:blipFill>
        <p:spPr>
          <a:xfrm rot="5400000">
            <a:off x="6710401" y="631623"/>
            <a:ext cx="3960183" cy="55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27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CBB19-F22D-9F80-3EC1-DF3391DE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4- </a:t>
            </a:r>
            <a:r>
              <a:rPr lang="en-US" sz="5400" b="1" kern="1200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Os</a:t>
            </a:r>
            <a:r>
              <a:rPr lang="en-US" sz="5400" b="1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3 </a:t>
            </a:r>
            <a:r>
              <a:rPr lang="en-US" sz="5400" b="1" kern="1200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círculos</a:t>
            </a:r>
            <a:r>
              <a:rPr lang="en-US" sz="5400" b="1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en-US" sz="5400" kern="1200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B1D91E-7089-D42E-DB71-10B4BB87FFDB}"/>
              </a:ext>
            </a:extLst>
          </p:cNvPr>
          <p:cNvGrpSpPr/>
          <p:nvPr/>
        </p:nvGrpSpPr>
        <p:grpSpPr>
          <a:xfrm>
            <a:off x="5799524" y="4610208"/>
            <a:ext cx="5854425" cy="784692"/>
            <a:chOff x="5799524" y="4610208"/>
            <a:chExt cx="5854425" cy="7846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D499B9-B257-B886-008E-FA89ABFE53DD}"/>
                </a:ext>
              </a:extLst>
            </p:cNvPr>
            <p:cNvSpPr/>
            <p:nvPr/>
          </p:nvSpPr>
          <p:spPr>
            <a:xfrm>
              <a:off x="5799524" y="4610208"/>
              <a:ext cx="623274" cy="784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51B876-7D3C-484D-FC5B-6BE1D3BA3510}"/>
                </a:ext>
              </a:extLst>
            </p:cNvPr>
            <p:cNvSpPr/>
            <p:nvPr/>
          </p:nvSpPr>
          <p:spPr>
            <a:xfrm>
              <a:off x="11030675" y="4610208"/>
              <a:ext cx="623274" cy="784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32280408-4AF1-420E-5D3F-562DC92D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43" t="11287" r="1510" b="8839"/>
          <a:stretch/>
        </p:blipFill>
        <p:spPr>
          <a:xfrm>
            <a:off x="5763677" y="1521666"/>
            <a:ext cx="5853631" cy="359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4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88211-8761-D122-C672-2390B3934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4683"/>
            <a:ext cx="9144000" cy="2551829"/>
          </a:xfrm>
        </p:spPr>
        <p:txBody>
          <a:bodyPr anchor="ctr">
            <a:normAutofit/>
          </a:bodyPr>
          <a:lstStyle/>
          <a:p>
            <a:r>
              <a:rPr lang="pt-BR" sz="8000" b="1" dirty="0">
                <a:solidFill>
                  <a:schemeClr val="accent4">
                    <a:lumMod val="75000"/>
                  </a:schemeClr>
                </a:solidFill>
              </a:rPr>
              <a:t>Dúvidas </a:t>
            </a:r>
          </a:p>
        </p:txBody>
      </p:sp>
    </p:spTree>
    <p:extLst>
      <p:ext uri="{BB962C8B-B14F-4D97-AF65-F5344CB8AC3E}">
        <p14:creationId xmlns:p14="http://schemas.microsoft.com/office/powerpoint/2010/main" val="3359517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9C7E0A2C-7C0A-4AAC-B3B0-6C12B2EBA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88211-8761-D122-C672-2390B3934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670857"/>
            <a:ext cx="9144000" cy="2387600"/>
          </a:xfrm>
        </p:spPr>
        <p:txBody>
          <a:bodyPr>
            <a:normAutofit/>
          </a:bodyPr>
          <a:lstStyle/>
          <a:p>
            <a:r>
              <a:rPr lang="pt-BR" sz="8000" b="1" dirty="0">
                <a:solidFill>
                  <a:schemeClr val="accent4">
                    <a:lumMod val="75000"/>
                  </a:schemeClr>
                </a:solidFill>
              </a:rPr>
              <a:t>Intervalo e interação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441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3" name="Rectangle 108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88211-8761-D122-C672-2390B3934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810" y="2960716"/>
            <a:ext cx="4036334" cy="2387600"/>
          </a:xfrm>
        </p:spPr>
        <p:txBody>
          <a:bodyPr anchor="t">
            <a:normAutofit/>
          </a:bodyPr>
          <a:lstStyle/>
          <a:p>
            <a:pPr algn="l"/>
            <a:r>
              <a:rPr lang="pt-BR" sz="4600" b="1" dirty="0">
                <a:solidFill>
                  <a:schemeClr val="accent1">
                    <a:lumMod val="50000"/>
                  </a:schemeClr>
                </a:solidFill>
              </a:rPr>
              <a:t>Treinamento Evangelismo Pessoal - (TEP)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11588-261B-CE1D-31F2-6AA9B6D8F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809" y="953037"/>
            <a:ext cx="4036333" cy="1709849"/>
          </a:xfrm>
        </p:spPr>
        <p:txBody>
          <a:bodyPr anchor="b">
            <a:normAutofit/>
          </a:bodyPr>
          <a:lstStyle/>
          <a:p>
            <a:pPr algn="l"/>
            <a:r>
              <a:rPr lang="pt-BR" sz="2000" b="1">
                <a:solidFill>
                  <a:schemeClr val="accent1">
                    <a:lumMod val="50000"/>
                  </a:schemeClr>
                </a:solidFill>
              </a:rPr>
              <a:t>Pr. Kleiton Oliveira</a:t>
            </a:r>
          </a:p>
        </p:txBody>
      </p:sp>
      <p:grpSp>
        <p:nvGrpSpPr>
          <p:cNvPr id="1085" name="Group 108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0" name="Rectangle 108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2" name="Rectangle 109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Mulheres empoderadas no Espírito Santo">
            <a:extLst>
              <a:ext uri="{FF2B5EF4-FFF2-40B4-BE49-F238E27FC236}">
                <a16:creationId xmlns:a16="http://schemas.microsoft.com/office/drawing/2014/main" id="{DD9CE172-66AF-2A3A-9ED9-66DE4EBB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2492" y="1323623"/>
            <a:ext cx="5536001" cy="4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66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88211-8761-D122-C672-2390B3934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689" y="3071183"/>
            <a:ext cx="9910296" cy="2590027"/>
          </a:xfrm>
        </p:spPr>
        <p:txBody>
          <a:bodyPr anchor="t">
            <a:normAutofit/>
          </a:bodyPr>
          <a:lstStyle/>
          <a:p>
            <a:pPr algn="l"/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Treinamento de Evangelismo Pessoal - Parte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11588-261B-CE1D-31F2-6AA9B6D8F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688" y="1553518"/>
            <a:ext cx="9910295" cy="1281733"/>
          </a:xfrm>
        </p:spPr>
        <p:txBody>
          <a:bodyPr anchor="b">
            <a:normAutofit/>
          </a:bodyPr>
          <a:lstStyle/>
          <a:p>
            <a:pPr algn="l"/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Pr. Kleiton Oliveira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39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743A5A-F005-9E76-79BC-6EC2128A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t-BR" sz="5400" b="1" dirty="0">
                <a:solidFill>
                  <a:schemeClr val="accent4">
                    <a:lumMod val="75000"/>
                  </a:schemeClr>
                </a:solidFill>
              </a:rPr>
              <a:t>Recapitulação </a:t>
            </a:r>
            <a:endParaRPr lang="pt-BR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9F03F-CBF1-1519-C2DD-AD6A9A81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Porque evangelizar?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Onde e quando pregar?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O que é o evangelho?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Qual é o conteúdo do evangelho?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Ferramentas de evangelização. </a:t>
            </a:r>
          </a:p>
          <a:p>
            <a:endParaRPr lang="pt-BR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743A5A-F005-9E76-79BC-6EC2128A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t-BR" sz="5400" b="1" dirty="0">
                <a:solidFill>
                  <a:schemeClr val="accent4">
                    <a:lumMod val="75000"/>
                  </a:schemeClr>
                </a:solidFill>
              </a:rPr>
              <a:t>Possíveis Objeções</a:t>
            </a:r>
            <a:endParaRPr lang="pt-BR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9F03F-CBF1-1519-C2DD-AD6A9A81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Não querer ouvir;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Se declarar evangélica;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Começar a debater;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Afirmar ser uma boa pessoa; </a:t>
            </a:r>
          </a:p>
        </p:txBody>
      </p:sp>
    </p:spTree>
    <p:extLst>
      <p:ext uri="{BB962C8B-B14F-4D97-AF65-F5344CB8AC3E}">
        <p14:creationId xmlns:p14="http://schemas.microsoft.com/office/powerpoint/2010/main" val="342682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743A5A-F005-9E76-79BC-6EC2128A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 fontScale="90000"/>
          </a:bodyPr>
          <a:lstStyle/>
          <a:p>
            <a:r>
              <a:rPr lang="pt-BR" sz="5400" b="1" dirty="0">
                <a:solidFill>
                  <a:schemeClr val="accent1">
                    <a:lumMod val="50000"/>
                  </a:schemeClr>
                </a:solidFill>
              </a:rPr>
              <a:t>Evangelismo como estilo de vida</a:t>
            </a:r>
            <a:endParaRPr lang="pt-BR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9F03F-CBF1-1519-C2DD-AD6A9A81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Sempre tenha ferramentas a sua disposição;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Inicie conversas espirituais com familiares e amigos;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Ao menos compartilhe um convite formal;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u="sng" dirty="0">
                <a:solidFill>
                  <a:schemeClr val="accent1">
                    <a:lumMod val="50000"/>
                  </a:schemeClr>
                </a:solidFill>
              </a:rPr>
              <a:t>Evangelismo deve ser ordinário na vida da igreja. </a:t>
            </a:r>
          </a:p>
        </p:txBody>
      </p:sp>
    </p:spTree>
    <p:extLst>
      <p:ext uri="{BB962C8B-B14F-4D97-AF65-F5344CB8AC3E}">
        <p14:creationId xmlns:p14="http://schemas.microsoft.com/office/powerpoint/2010/main" val="306702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88211-8761-D122-C672-2390B3934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4683"/>
            <a:ext cx="9144000" cy="2551829"/>
          </a:xfrm>
        </p:spPr>
        <p:txBody>
          <a:bodyPr anchor="ctr">
            <a:normAutofit/>
          </a:bodyPr>
          <a:lstStyle/>
          <a:p>
            <a:r>
              <a:rPr lang="pt-BR" sz="8000" b="1" dirty="0">
                <a:solidFill>
                  <a:schemeClr val="accent4">
                    <a:lumMod val="75000"/>
                  </a:schemeClr>
                </a:solidFill>
              </a:rPr>
              <a:t>Dúvidas</a:t>
            </a:r>
          </a:p>
        </p:txBody>
      </p:sp>
    </p:spTree>
    <p:extLst>
      <p:ext uri="{BB962C8B-B14F-4D97-AF65-F5344CB8AC3E}">
        <p14:creationId xmlns:p14="http://schemas.microsoft.com/office/powerpoint/2010/main" val="1340922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9C7E0A2C-7C0A-4AAC-B3B0-6C12B2EBA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88211-8761-D122-C672-2390B3934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058136"/>
            <a:ext cx="9144000" cy="2387600"/>
          </a:xfrm>
        </p:spPr>
        <p:txBody>
          <a:bodyPr>
            <a:normAutofit/>
          </a:bodyPr>
          <a:lstStyle/>
          <a:p>
            <a:r>
              <a:rPr lang="pt-BR" sz="8000" b="1" dirty="0">
                <a:solidFill>
                  <a:schemeClr val="accent4">
                    <a:lumMod val="75000"/>
                  </a:schemeClr>
                </a:solidFill>
              </a:rPr>
              <a:t>Prática 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135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88211-8761-D122-C672-2390B3934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2582" y="1188289"/>
            <a:ext cx="4590727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pt-BR" sz="4400" b="1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Pr. Kleiton Oliveira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92289-B06D-D58A-AA12-6B53FD6374B2}"/>
              </a:ext>
            </a:extLst>
          </p:cNvPr>
          <p:cNvSpPr txBox="1"/>
          <p:nvPr/>
        </p:nvSpPr>
        <p:spPr>
          <a:xfrm>
            <a:off x="6392583" y="2904544"/>
            <a:ext cx="4631859" cy="3710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2800" b="1" dirty="0">
                <a:solidFill>
                  <a:schemeClr val="accent4">
                    <a:lumMod val="75000"/>
                  </a:schemeClr>
                </a:solidFill>
              </a:rPr>
              <a:t>Contato: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2800" dirty="0">
                <a:solidFill>
                  <a:schemeClr val="accent4">
                    <a:lumMod val="75000"/>
                  </a:schemeClr>
                </a:solidFill>
              </a:rPr>
              <a:t>67 99107-3434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2800" dirty="0" err="1">
                <a:solidFill>
                  <a:schemeClr val="accent4">
                    <a:lumMod val="75000"/>
                  </a:schemeClr>
                </a:solidFill>
              </a:rPr>
              <a:t>kleitonr.oliveira@icloud.com</a:t>
            </a:r>
            <a:endParaRPr lang="pt-BR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een and blue logo&#10;&#10;Description automatically generated">
            <a:extLst>
              <a:ext uri="{FF2B5EF4-FFF2-40B4-BE49-F238E27FC236}">
                <a16:creationId xmlns:a16="http://schemas.microsoft.com/office/drawing/2014/main" id="{7B74ECE4-A9FF-E60F-69D7-7CC6DD018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0" t="35775" r="19561" b="43712"/>
          <a:stretch/>
        </p:blipFill>
        <p:spPr>
          <a:xfrm>
            <a:off x="8893577" y="6114995"/>
            <a:ext cx="1997003" cy="476335"/>
          </a:xfrm>
          <a:prstGeom prst="rect">
            <a:avLst/>
          </a:prstGeom>
        </p:spPr>
      </p:pic>
      <p:pic>
        <p:nvPicPr>
          <p:cNvPr id="11" name="Picture 10" descr="A logo with a cross and leaf&#10;&#10;Description automatically generated">
            <a:extLst>
              <a:ext uri="{FF2B5EF4-FFF2-40B4-BE49-F238E27FC236}">
                <a16:creationId xmlns:a16="http://schemas.microsoft.com/office/drawing/2014/main" id="{8A4912DE-ECBF-0B97-F0E2-CF4D1BE49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86" t="34595" r="14261" b="33392"/>
          <a:stretch/>
        </p:blipFill>
        <p:spPr>
          <a:xfrm>
            <a:off x="6392583" y="5928333"/>
            <a:ext cx="2165201" cy="6866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ADF288-CF22-338B-52A7-22A057DB78F5}"/>
              </a:ext>
            </a:extLst>
          </p:cNvPr>
          <p:cNvSpPr/>
          <p:nvPr/>
        </p:nvSpPr>
        <p:spPr>
          <a:xfrm>
            <a:off x="0" y="0"/>
            <a:ext cx="5779910" cy="684912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2F45C39-170A-9774-BF1D-538A5BBDDE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24" t="65081" r="63724" b="3232"/>
          <a:stretch/>
        </p:blipFill>
        <p:spPr>
          <a:xfrm rot="5400000">
            <a:off x="-36186" y="1147442"/>
            <a:ext cx="5847161" cy="456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1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77E63-904E-C2EF-FA7D-3A13DB343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6600" b="1" dirty="0">
                <a:solidFill>
                  <a:schemeClr val="accent4">
                    <a:lumMod val="75000"/>
                  </a:schemeClr>
                </a:solidFill>
              </a:rPr>
              <a:t>Verdades sobre o </a:t>
            </a:r>
            <a:br>
              <a:rPr lang="pt-BR" sz="66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pt-BR" sz="6600" b="1" dirty="0">
                <a:solidFill>
                  <a:schemeClr val="accent4">
                    <a:lumMod val="75000"/>
                  </a:schemeClr>
                </a:solidFill>
              </a:rPr>
              <a:t>Evangelismo pessoal </a:t>
            </a:r>
            <a:endParaRPr lang="en-US" sz="6600" kern="1200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80189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68F54-43CB-9637-9BB5-923B7B40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7" y="386930"/>
            <a:ext cx="10645955" cy="1188950"/>
          </a:xfrm>
        </p:spPr>
        <p:txBody>
          <a:bodyPr anchor="b">
            <a:normAutofit fontScale="90000"/>
          </a:bodyPr>
          <a:lstStyle/>
          <a:p>
            <a:r>
              <a:rPr lang="pt-BR" sz="5400" b="1" dirty="0">
                <a:solidFill>
                  <a:schemeClr val="accent4">
                    <a:lumMod val="75000"/>
                  </a:schemeClr>
                </a:solidFill>
              </a:rPr>
              <a:t>Verdades sobre o Evangelismo pessoal </a:t>
            </a:r>
            <a:endParaRPr lang="pt-BR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A5416-FB28-CDC6-2F3C-37881F5FE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O evangelismo começa com uma vida consagrada;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Evangelismo requer humildade;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O evangelismo tem objetivo;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O sucesso no evangelismo </a:t>
            </a:r>
            <a:r>
              <a:rPr lang="pt-BR" sz="2400" b="1" dirty="0" err="1">
                <a:solidFill>
                  <a:schemeClr val="accent4">
                    <a:lumMod val="75000"/>
                  </a:schemeClr>
                </a:solidFill>
              </a:rPr>
              <a:t>pessoal;Re</a:t>
            </a:r>
            <a:endParaRPr lang="pt-B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68F54-43CB-9637-9BB5-923B7B40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7" y="386930"/>
            <a:ext cx="10645955" cy="1188950"/>
          </a:xfrm>
        </p:spPr>
        <p:txBody>
          <a:bodyPr anchor="b">
            <a:normAutofit/>
          </a:bodyPr>
          <a:lstStyle/>
          <a:p>
            <a:r>
              <a:rPr lang="pt-BR" sz="5400" b="1" dirty="0">
                <a:solidFill>
                  <a:schemeClr val="accent4">
                    <a:lumMod val="75000"/>
                  </a:schemeClr>
                </a:solidFill>
              </a:rPr>
              <a:t>Porque evangelizar?</a:t>
            </a:r>
            <a:endParaRPr lang="pt-BR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A5416-FB28-CDC6-2F3C-37881F5FE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Ato de obediência: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Mateus 28:18-20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Atos 1:8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Salvação do Pecador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Romanos: 10:9,13</a:t>
            </a:r>
          </a:p>
        </p:txBody>
      </p:sp>
    </p:spTree>
    <p:extLst>
      <p:ext uri="{BB962C8B-B14F-4D97-AF65-F5344CB8AC3E}">
        <p14:creationId xmlns:p14="http://schemas.microsoft.com/office/powerpoint/2010/main" val="370642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CBB19-F22D-9F80-3EC1-DF3391DE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pt-BR" sz="4800" b="1" dirty="0">
                <a:solidFill>
                  <a:schemeClr val="accent4">
                    <a:lumMod val="75000"/>
                  </a:schemeClr>
                </a:solidFill>
              </a:rPr>
              <a:t>Onde e quando evangelizar? </a:t>
            </a:r>
            <a:endParaRPr lang="pt-BR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CFF69-BB6D-FF59-0C09-59919B9C0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364378"/>
            <a:ext cx="9941319" cy="3124658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Onde Deus lhe enviar.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Quando as oportunidades surgirem. </a:t>
            </a:r>
            <a:endParaRPr lang="pt-BR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49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CBB19-F22D-9F80-3EC1-DF3391DE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pt-BR" sz="4800" b="1" dirty="0">
                <a:solidFill>
                  <a:schemeClr val="accent4">
                    <a:lumMod val="75000"/>
                  </a:schemeClr>
                </a:solidFill>
              </a:rPr>
              <a:t>O que é o evangelho? </a:t>
            </a:r>
            <a:endParaRPr lang="pt-BR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CFF69-BB6D-FF59-0C09-59919B9C0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31" y="2787602"/>
            <a:ext cx="9941319" cy="312465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3200" b="1" dirty="0">
                <a:solidFill>
                  <a:schemeClr val="accent4">
                    <a:lumMod val="75000"/>
                  </a:schemeClr>
                </a:solidFill>
              </a:rPr>
              <a:t>Romanos 1:16a:</a:t>
            </a:r>
            <a:r>
              <a:rPr lang="pt-BR" sz="3200" dirty="0">
                <a:solidFill>
                  <a:schemeClr val="accent4">
                    <a:lumMod val="75000"/>
                  </a:schemeClr>
                </a:solidFill>
              </a:rPr>
              <a:t> Não me envergonho do Evangelho, </a:t>
            </a:r>
            <a:r>
              <a:rPr lang="pt-BR" sz="3200" u="sng" dirty="0">
                <a:solidFill>
                  <a:schemeClr val="accent4">
                    <a:lumMod val="75000"/>
                  </a:schemeClr>
                </a:solidFill>
              </a:rPr>
              <a:t>poque é o poder de Deus para a salvação de todo aquele que crê</a:t>
            </a:r>
            <a:r>
              <a:rPr lang="pt-BR" sz="3200" dirty="0">
                <a:solidFill>
                  <a:schemeClr val="accent4">
                    <a:lumMod val="75000"/>
                  </a:schemeClr>
                </a:solidFill>
              </a:rPr>
              <a:t>;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87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7AA5C-1008-560B-CFA5-3A21D739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pt-BR" sz="4800" b="1" dirty="0">
                <a:solidFill>
                  <a:schemeClr val="accent4">
                    <a:lumMod val="75000"/>
                  </a:schemeClr>
                </a:solidFill>
              </a:rPr>
              <a:t>Qual é o conteúdo do Evangelho? </a:t>
            </a:r>
            <a:endParaRPr lang="pt-BR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97CAC-02CE-2D79-AFF2-EE5063D0F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100" y="1158696"/>
            <a:ext cx="5542387" cy="4300447"/>
          </a:xfrm>
        </p:spPr>
        <p:txBody>
          <a:bodyPr anchor="t"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Pecado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Consequência do pecado.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Obra redentora de Cristo.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Pela graça;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Mediante a fé;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Pelos méritos de Cristo.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A esperança da vida eterna. </a:t>
            </a:r>
          </a:p>
        </p:txBody>
      </p:sp>
    </p:spTree>
    <p:extLst>
      <p:ext uri="{BB962C8B-B14F-4D97-AF65-F5344CB8AC3E}">
        <p14:creationId xmlns:p14="http://schemas.microsoft.com/office/powerpoint/2010/main" val="14788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77E63-904E-C2EF-FA7D-3A13DB343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78" y="2452489"/>
            <a:ext cx="9910296" cy="25900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z="7200" b="1" dirty="0">
                <a:solidFill>
                  <a:schemeClr val="accent4">
                    <a:lumMod val="75000"/>
                  </a:schemeClr>
                </a:solidFill>
              </a:rPr>
              <a:t>Algumas ferramentas práticas</a:t>
            </a:r>
            <a:endParaRPr lang="en-US" sz="7200" kern="1200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45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2C8169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2108</TotalTime>
  <Words>519</Words>
  <Application>Microsoft Macintosh PowerPoint</Application>
  <PresentationFormat>Widescreen</PresentationFormat>
  <Paragraphs>101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Apresentação</vt:lpstr>
      <vt:lpstr>Treinamento Evangelismo Pessoal - (TEP) </vt:lpstr>
      <vt:lpstr>Verdades sobre o  Evangelismo pessoal </vt:lpstr>
      <vt:lpstr>Verdades sobre o Evangelismo pessoal </vt:lpstr>
      <vt:lpstr>Porque evangelizar?</vt:lpstr>
      <vt:lpstr>Onde e quando evangelizar? </vt:lpstr>
      <vt:lpstr>O que é o evangelho? </vt:lpstr>
      <vt:lpstr>Qual é o conteúdo do Evangelho? </vt:lpstr>
      <vt:lpstr>Algumas ferramentas práticas</vt:lpstr>
      <vt:lpstr>1- Pulseiras das cores </vt:lpstr>
      <vt:lpstr>2- A história da humanidade</vt:lpstr>
      <vt:lpstr>3- Os 4 Versos</vt:lpstr>
      <vt:lpstr>1- Verso</vt:lpstr>
      <vt:lpstr>2- Verso</vt:lpstr>
      <vt:lpstr>3- Verso</vt:lpstr>
      <vt:lpstr>4- Verso</vt:lpstr>
      <vt:lpstr>4- Os 3 círculos </vt:lpstr>
      <vt:lpstr>Dúvidas </vt:lpstr>
      <vt:lpstr>Intervalo e interação</vt:lpstr>
      <vt:lpstr>Treinamento de Evangelismo Pessoal - Parte 2</vt:lpstr>
      <vt:lpstr>Recapitulação </vt:lpstr>
      <vt:lpstr>Possíveis Objeções</vt:lpstr>
      <vt:lpstr>Evangelismo como estilo de vida</vt:lpstr>
      <vt:lpstr>Dúvidas</vt:lpstr>
      <vt:lpstr>Prática </vt:lpstr>
      <vt:lpstr>Pr. Kleiton Oliveira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Kleiton Oliveira</dc:creator>
  <cp:lastModifiedBy>Kleiton Oliveira</cp:lastModifiedBy>
  <cp:revision>31</cp:revision>
  <dcterms:created xsi:type="dcterms:W3CDTF">2024-05-28T13:30:22Z</dcterms:created>
  <dcterms:modified xsi:type="dcterms:W3CDTF">2025-02-14T19:34:26Z</dcterms:modified>
</cp:coreProperties>
</file>